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96" r:id="rId3"/>
    <p:sldId id="299" r:id="rId4"/>
    <p:sldId id="293" r:id="rId5"/>
    <p:sldId id="294" r:id="rId6"/>
    <p:sldId id="295" r:id="rId7"/>
    <p:sldId id="287" r:id="rId8"/>
    <p:sldId id="292" r:id="rId9"/>
    <p:sldId id="257" r:id="rId10"/>
    <p:sldId id="286" r:id="rId11"/>
    <p:sldId id="288" r:id="rId12"/>
    <p:sldId id="289" r:id="rId13"/>
    <p:sldId id="285" r:id="rId14"/>
    <p:sldId id="290" r:id="rId15"/>
    <p:sldId id="291" r:id="rId16"/>
    <p:sldId id="297" r:id="rId17"/>
    <p:sldId id="298" r:id="rId18"/>
    <p:sldId id="300" r:id="rId19"/>
    <p:sldId id="302" r:id="rId20"/>
    <p:sldId id="301" r:id="rId21"/>
    <p:sldId id="304" r:id="rId22"/>
    <p:sldId id="305" r:id="rId23"/>
    <p:sldId id="316" r:id="rId24"/>
    <p:sldId id="317" r:id="rId25"/>
    <p:sldId id="303" r:id="rId26"/>
    <p:sldId id="306" r:id="rId27"/>
    <p:sldId id="310" r:id="rId28"/>
    <p:sldId id="307" r:id="rId29"/>
    <p:sldId id="311" r:id="rId30"/>
    <p:sldId id="313" r:id="rId31"/>
    <p:sldId id="314" r:id="rId32"/>
    <p:sldId id="312" r:id="rId33"/>
    <p:sldId id="309" r:id="rId34"/>
    <p:sldId id="315" r:id="rId35"/>
    <p:sldId id="284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68BF3-346E-4301-8228-6A96AF964783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3575D-5D8C-4BEE-BC8A-B935FE3A03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86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B652E99-F15F-4B57-BACE-320746D3BB96}" type="datetime1">
              <a:rPr lang="ru-RU" smtClean="0"/>
              <a:t>05.09.2019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7488-1C00-4222-97B4-DC2ED27662A3}" type="datetime1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1295-694F-4A48-9DB9-C203097EFBF6}" type="datetime1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BC2955C-EFD4-423A-AE9A-97A1CDFDC00C}" type="datetime1">
              <a:rPr lang="ru-RU" smtClean="0"/>
              <a:t>05.09.2019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F1CA4B4-6615-4B11-9919-FCA7E5D9192C}" type="datetime1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63A7A-E06A-4B63-882C-4C26476C1396}" type="datetime1">
              <a:rPr lang="ru-RU" smtClean="0"/>
              <a:t>05.09.2019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119C-C153-4437-BBB6-B6F509EA12A7}" type="datetime1">
              <a:rPr lang="ru-RU" smtClean="0"/>
              <a:t>05.09.2019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90131DB-717F-460D-BA23-196361149032}" type="datetime1">
              <a:rPr lang="ru-RU" smtClean="0"/>
              <a:t>05.09.2019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30AF2-9734-4834-BEB0-64A2989F2232}" type="datetime1">
              <a:rPr lang="ru-RU" smtClean="0"/>
              <a:t>05.09.2019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10A1B2F-E155-450F-8153-61CE775CDAD1}" type="datetime1">
              <a:rPr lang="ru-RU" smtClean="0"/>
              <a:t>05.09.2019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9E5E854-BC75-46C6-B30C-01D6AD4CF5C4}" type="datetime1">
              <a:rPr lang="ru-RU" smtClean="0"/>
              <a:t>05.09.2019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F88B6AA-CD7A-42A1-A83F-194C276118C3}" type="datetime1">
              <a:rPr lang="ru-RU" smtClean="0"/>
              <a:t>05.09.2019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4AFD7DF-275D-4362-92B1-65538677870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rdinflight.com/ru/novosti/20180301-facial-recognition-diy-pets-cats-dogs.htm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clone.ru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understanding_cloud_organization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Image processing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9251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75F0-533B-4B71-8EF4-C711E86F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изображение?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A4D5-C1B0-4A00-90CB-5CCF1C440C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Цифровое изображение </a:t>
            </a:r>
            <a:r>
              <a:rPr lang="ru-RU" dirty="0"/>
              <a:t>— двумерное изображение, представленное в цифровом виде. В зависимости от способа описания, изображение может быть растровым или векторным.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A91FB-85A9-4EB4-909A-FDB9A4DECA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10</a:t>
            </a:fld>
            <a:endParaRPr lang="ru-RU"/>
          </a:p>
        </p:txBody>
      </p:sp>
      <p:pic>
        <p:nvPicPr>
          <p:cNvPr id="1026" name="Picture 2" descr="Image result for ÐºÐ¾ÑÐ¸ÐºÐ¸">
            <a:extLst>
              <a:ext uri="{FF2B5EF4-FFF2-40B4-BE49-F238E27FC236}">
                <a16:creationId xmlns:a16="http://schemas.microsoft.com/office/drawing/2014/main" id="{1A51FAD0-F543-4191-964A-278AB8F1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27514"/>
            <a:ext cx="3034680" cy="227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eme cat">
            <a:extLst>
              <a:ext uri="{FF2B5EF4-FFF2-40B4-BE49-F238E27FC236}">
                <a16:creationId xmlns:a16="http://schemas.microsoft.com/office/drawing/2014/main" id="{E82C1B4D-CC59-4AC6-875C-1FF87FD8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01867"/>
            <a:ext cx="2283717" cy="285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2895D-8409-4F45-A776-054E591D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227514"/>
            <a:ext cx="2852936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1E25-DFC3-4A96-A6C6-4CF15651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изображений. Векторные изображения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0EEC-766C-44B9-919E-D20AF311A3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Векторная графика </a:t>
            </a:r>
            <a:r>
              <a:rPr lang="ru-RU" dirty="0"/>
              <a:t>— способ представления объектов и изображений (формат описания) в компьютерной графике, основанный на математическом описании элементарных геометрических объектов, обычно называемых примитивами, таких как: точки, линии, сплайны, кривые Безье, круги и окружности, многоугольники.</a:t>
            </a:r>
          </a:p>
          <a:p>
            <a:pPr marL="0" indent="0">
              <a:buNone/>
            </a:pPr>
            <a:r>
              <a:rPr lang="ru-RU" b="1" dirty="0"/>
              <a:t>Главный плюс</a:t>
            </a:r>
            <a:r>
              <a:rPr lang="ru-RU" dirty="0"/>
              <a:t>: можно </a:t>
            </a:r>
            <a:r>
              <a:rPr lang="ru-RU" dirty="0" err="1"/>
              <a:t>зумить</a:t>
            </a:r>
            <a:r>
              <a:rPr lang="ru-RU" dirty="0"/>
              <a:t> сколько угодно</a:t>
            </a:r>
          </a:p>
          <a:p>
            <a:pPr marL="0" indent="0">
              <a:buNone/>
            </a:pPr>
            <a:r>
              <a:rPr lang="ru-RU" b="1" dirty="0"/>
              <a:t>Главный минус</a:t>
            </a:r>
            <a:r>
              <a:rPr lang="ru-RU" dirty="0"/>
              <a:t>: не могут в изображения, насыщенные цветами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Векторные изображения в этом курсе нам не интересны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02B6C-7BC3-4595-8FA9-FF44BBF6D8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99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67E4-F4A8-4722-8252-BF576195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изображений. Векторные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AAC8A-6A24-40A7-92B5-81DDB7FBEB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12</a:t>
            </a:fld>
            <a:endParaRPr lang="ru-RU"/>
          </a:p>
        </p:txBody>
      </p:sp>
      <p:pic>
        <p:nvPicPr>
          <p:cNvPr id="2050" name="Picture 2" descr="Image result for Ð²ÐµÐºÑÐ¾ÑÐ½ÑÐµ Ð¸Ð·Ð¾Ð±ÑÐ°Ð¶ÐµÐ½Ð¸Ñ">
            <a:extLst>
              <a:ext uri="{FF2B5EF4-FFF2-40B4-BE49-F238E27FC236}">
                <a16:creationId xmlns:a16="http://schemas.microsoft.com/office/drawing/2014/main" id="{2F708A9F-7D24-483B-9DAE-57EB2DBA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6468"/>
            <a:ext cx="3306959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Ð²ÐµÐºÑÐ¾ÑÐ½ÑÐµ Ð¸Ð·Ð¾Ð±ÑÐ°Ð¶ÐµÐ½Ð¸Ñ">
            <a:extLst>
              <a:ext uri="{FF2B5EF4-FFF2-40B4-BE49-F238E27FC236}">
                <a16:creationId xmlns:a16="http://schemas.microsoft.com/office/drawing/2014/main" id="{703C6887-BD48-4A2E-923B-30E6DC409A7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109" y="2420888"/>
            <a:ext cx="4762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B1DF-862D-4941-9017-25ED2314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изображений. Растровые изображения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FB71-27FE-4911-B1ED-9D90952A6A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Растровое изображение </a:t>
            </a:r>
            <a:r>
              <a:rPr lang="ru-RU" dirty="0"/>
              <a:t>— изображение, представляющее собой сетку пикселей — цветных точек (обычно прямоугольных) на мониторе, бумаге и других отображающих устройствах.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2E5C-143D-4877-9785-373C1A6084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13</a:t>
            </a:fld>
            <a:endParaRPr lang="ru-RU"/>
          </a:p>
        </p:txBody>
      </p:sp>
      <p:pic>
        <p:nvPicPr>
          <p:cNvPr id="3074" name="Picture 2" descr="Image result for Ð²ÐµÐºÑÐ¾ÑÐ½ÑÐµ Ð¸Ð·Ð¾Ð±ÑÐ°Ð¶ÐµÐ½Ð¸Ñ">
            <a:extLst>
              <a:ext uri="{FF2B5EF4-FFF2-40B4-BE49-F238E27FC236}">
                <a16:creationId xmlns:a16="http://schemas.microsoft.com/office/drawing/2014/main" id="{5067BA0B-398A-411C-88B8-72783DF7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6832480" cy="320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2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771A-F048-456C-B62F-95088D36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изображений. Растровые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84593-E443-4E10-9C9C-6A952D1237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14</a:t>
            </a:fld>
            <a:endParaRPr lang="ru-RU"/>
          </a:p>
        </p:txBody>
      </p:sp>
      <p:pic>
        <p:nvPicPr>
          <p:cNvPr id="4098" name="Picture 2" descr="Image result for ÑÐ²ÐµÑÐ½Ð¾Ðµ, Ð¿Ð¾Ð»ÑÑÐ¾Ð½Ð¾Ð²Ð¾Ðµ Ð¸ ÑÐµÑÐ½Ð¾-Ð±ÐµÐ»Ð¾Ðµ Ð¸Ð·Ð¾Ð±ÑÐ°Ð¶ÐµÐ½Ð¸Ðµ">
            <a:extLst>
              <a:ext uri="{FF2B5EF4-FFF2-40B4-BE49-F238E27FC236}">
                <a16:creationId xmlns:a16="http://schemas.microsoft.com/office/drawing/2014/main" id="{D01F87C5-E859-4C5A-AF19-C319961CFD2E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2481216" cy="31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ÑÐ±Ð»Ð¾ÐºÐ¾">
            <a:extLst>
              <a:ext uri="{FF2B5EF4-FFF2-40B4-BE49-F238E27FC236}">
                <a16:creationId xmlns:a16="http://schemas.microsoft.com/office/drawing/2014/main" id="{D208F4BE-0A8E-45D2-953A-9DDD6CB9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880"/>
            <a:ext cx="23526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pple black and white logo">
            <a:extLst>
              <a:ext uri="{FF2B5EF4-FFF2-40B4-BE49-F238E27FC236}">
                <a16:creationId xmlns:a16="http://schemas.microsoft.com/office/drawing/2014/main" id="{D5E4FA9B-9AEE-4E44-B006-F29C0A30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4" t="28198" r="24856" b="36033"/>
          <a:stretch/>
        </p:blipFill>
        <p:spPr bwMode="auto">
          <a:xfrm>
            <a:off x="6045772" y="1700808"/>
            <a:ext cx="2592288" cy="31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3808A-5A3D-46D4-9289-55DE759B3F0C}"/>
              </a:ext>
            </a:extLst>
          </p:cNvPr>
          <p:cNvSpPr txBox="1"/>
          <p:nvPr/>
        </p:nvSpPr>
        <p:spPr>
          <a:xfrm>
            <a:off x="446353" y="5385831"/>
            <a:ext cx="2374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Полноцветное </a:t>
            </a:r>
          </a:p>
          <a:p>
            <a:pPr algn="ctr"/>
            <a:r>
              <a:rPr lang="ru-RU" sz="2400" dirty="0"/>
              <a:t>(цветное)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22F28-7AA9-468F-ABFD-BFEE8461AFF5}"/>
              </a:ext>
            </a:extLst>
          </p:cNvPr>
          <p:cNvSpPr txBox="1"/>
          <p:nvPr/>
        </p:nvSpPr>
        <p:spPr>
          <a:xfrm>
            <a:off x="3419703" y="5385830"/>
            <a:ext cx="215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Полутоновое </a:t>
            </a:r>
          </a:p>
          <a:p>
            <a:pPr algn="ctr"/>
            <a:r>
              <a:rPr lang="ru-RU" sz="2400" dirty="0"/>
              <a:t>(</a:t>
            </a:r>
            <a:r>
              <a:rPr lang="en-US" sz="2400" dirty="0"/>
              <a:t>grayscale)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E547F-B609-4814-BCB7-093F52D211A5}"/>
              </a:ext>
            </a:extLst>
          </p:cNvPr>
          <p:cNvSpPr txBox="1"/>
          <p:nvPr/>
        </p:nvSpPr>
        <p:spPr>
          <a:xfrm>
            <a:off x="6389046" y="5385829"/>
            <a:ext cx="1728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Бинарное </a:t>
            </a:r>
          </a:p>
          <a:p>
            <a:pPr algn="ctr"/>
            <a:r>
              <a:rPr lang="ru-RU" sz="2400" dirty="0"/>
              <a:t>(</a:t>
            </a:r>
            <a:r>
              <a:rPr lang="en-US" sz="2400" dirty="0"/>
              <a:t>binary)</a:t>
            </a:r>
          </a:p>
        </p:txBody>
      </p:sp>
    </p:spTree>
    <p:extLst>
      <p:ext uri="{BB962C8B-B14F-4D97-AF65-F5344CB8AC3E}">
        <p14:creationId xmlns:p14="http://schemas.microsoft.com/office/powerpoint/2010/main" val="240520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C5D-1F38-406F-A940-555086D1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изображений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8A97-6DB3-41C3-B99C-CFC7E5D975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110354" y="5734050"/>
            <a:ext cx="609600" cy="521208"/>
          </a:xfrm>
        </p:spPr>
        <p:txBody>
          <a:bodyPr/>
          <a:lstStyle/>
          <a:p>
            <a:fld id="{64AFD7DF-275D-4362-92B1-655386778701}" type="slidenum">
              <a:rPr lang="ru-RU" smtClean="0"/>
              <a:t>15</a:t>
            </a:fld>
            <a:endParaRPr lang="ru-RU"/>
          </a:p>
        </p:txBody>
      </p:sp>
      <p:pic>
        <p:nvPicPr>
          <p:cNvPr id="5" name="Picture 2" descr="http://article.tech-labs.ru/img/article/30230/gembird_cam68uc_general_view_1.jpg">
            <a:extLst>
              <a:ext uri="{FF2B5EF4-FFF2-40B4-BE49-F238E27FC236}">
                <a16:creationId xmlns:a16="http://schemas.microsoft.com/office/drawing/2014/main" id="{B89EEA12-A104-4D0F-9E61-A0C708D09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5885" y="4081987"/>
            <a:ext cx="2243232" cy="22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leutron.com/uploads/pics/checkSight_front_blue_web_04.jpg">
            <a:extLst>
              <a:ext uri="{FF2B5EF4-FFF2-40B4-BE49-F238E27FC236}">
                <a16:creationId xmlns:a16="http://schemas.microsoft.com/office/drawing/2014/main" id="{AE30ADF8-0144-4393-ABD3-1FE159F4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0" y="1854818"/>
            <a:ext cx="2286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ferra.ru/images/335/335609.jpg">
            <a:extLst>
              <a:ext uri="{FF2B5EF4-FFF2-40B4-BE49-F238E27FC236}">
                <a16:creationId xmlns:a16="http://schemas.microsoft.com/office/drawing/2014/main" id="{7ECA5CCE-18F7-45F0-B5B9-82093C74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679" y="1471752"/>
            <a:ext cx="1601691" cy="26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stellatech.com/pubs/uploads/gh59-10986a-samsung-gt-i9100-galaxy-s-ii-camera-module-2mp,50efc757bd6b0.jpg">
            <a:extLst>
              <a:ext uri="{FF2B5EF4-FFF2-40B4-BE49-F238E27FC236}">
                <a16:creationId xmlns:a16="http://schemas.microsoft.com/office/drawing/2014/main" id="{6FD1DB3F-2304-4D8D-9B35-06A7BCB1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11" y="410015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otoapparat-expert.ru/wp-content/uploads/2013/04/plenochnyj-fotoapparat-leica-mp.gif">
            <a:extLst>
              <a:ext uri="{FF2B5EF4-FFF2-40B4-BE49-F238E27FC236}">
                <a16:creationId xmlns:a16="http://schemas.microsoft.com/office/drawing/2014/main" id="{567B953E-996C-433D-81A7-7A382BD5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5" y="4075630"/>
            <a:ext cx="2852153" cy="22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teryra.com/articl_comp/skaner/planshetnyi-skaner.jpg">
            <a:extLst>
              <a:ext uri="{FF2B5EF4-FFF2-40B4-BE49-F238E27FC236}">
                <a16:creationId xmlns:a16="http://schemas.microsoft.com/office/drawing/2014/main" id="{57227F22-A523-4A32-AB73-649DBCF5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49" y="1840861"/>
            <a:ext cx="1786305" cy="19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3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C7CA-8E34-4FE8-A377-8FA22830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AFAED-E78C-460E-91EC-43CBDCDD35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16</a:t>
            </a:fld>
            <a:endParaRPr lang="ru-R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5DD2132-32C1-42DA-986C-1839F577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0" y="3447503"/>
            <a:ext cx="2772614" cy="312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6EBBE-834A-4606-95F3-D1B299615C7E}"/>
              </a:ext>
            </a:extLst>
          </p:cNvPr>
          <p:cNvSpPr txBox="1"/>
          <p:nvPr/>
        </p:nvSpPr>
        <p:spPr>
          <a:xfrm>
            <a:off x="4523929" y="1678805"/>
            <a:ext cx="41283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prstClr val="black"/>
                </a:solidFill>
              </a:rPr>
              <a:t>110-125 млн палочек (яркость)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пик чувствительности 498нм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- 2-3 фотонов достаточно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инерционны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периферическое зрение</a:t>
            </a:r>
          </a:p>
          <a:p>
            <a:endParaRPr lang="ru-RU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6-7 </a:t>
            </a:r>
            <a:r>
              <a:rPr lang="ru-RU" sz="2000" dirty="0">
                <a:solidFill>
                  <a:prstClr val="black"/>
                </a:solidFill>
              </a:rPr>
              <a:t>млн колбочек (цвет)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в 100 раз менее чувствительны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менее инерционны</a:t>
            </a:r>
          </a:p>
          <a:p>
            <a:r>
              <a:rPr lang="ru-RU" sz="2000" dirty="0">
                <a:solidFill>
                  <a:prstClr val="black"/>
                </a:solidFill>
              </a:rPr>
              <a:t> - 3 вида:</a:t>
            </a:r>
          </a:p>
          <a:p>
            <a:endParaRPr lang="ru-RU" sz="2000" dirty="0">
              <a:solidFill>
                <a:prstClr val="black"/>
              </a:solidFill>
            </a:endParaRPr>
          </a:p>
        </p:txBody>
      </p:sp>
      <p:pic>
        <p:nvPicPr>
          <p:cNvPr id="7" name="Picture 2" descr="Картинки по запросу глаз человека анатомия">
            <a:extLst>
              <a:ext uri="{FF2B5EF4-FFF2-40B4-BE49-F238E27FC236}">
                <a16:creationId xmlns:a16="http://schemas.microsoft.com/office/drawing/2014/main" id="{4CF0DC23-9CD5-4AB4-914A-F40A663C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00200"/>
            <a:ext cx="4128393" cy="184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Таблица 5">
            <a:extLst>
              <a:ext uri="{FF2B5EF4-FFF2-40B4-BE49-F238E27FC236}">
                <a16:creationId xmlns:a16="http://schemas.microsoft.com/office/drawing/2014/main" id="{DBF677E1-5218-4B3E-88C5-41035A8DE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618671"/>
              </p:ext>
            </p:extLst>
          </p:nvPr>
        </p:nvGraphicFramePr>
        <p:xfrm>
          <a:off x="4492489" y="5099685"/>
          <a:ext cx="4680519" cy="126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443 </a:t>
                      </a:r>
                      <a:r>
                        <a:rPr lang="ru-RU" sz="2400" dirty="0" err="1"/>
                        <a:t>нм</a:t>
                      </a:r>
                      <a:endParaRPr lang="ru-RU" sz="2400" dirty="0"/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синий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M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544 нм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зелёный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/>
                        <a:t>L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/>
                        <a:t>570 нм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красный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74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6D85-7E5F-422D-93A4-7A0F86F5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5FF1-C41B-4C6C-95D7-093E98CCF3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Системы безопасности</a:t>
            </a:r>
          </a:p>
          <a:p>
            <a:r>
              <a:rPr lang="ru-RU" dirty="0"/>
              <a:t>Биометрия и аутентификация</a:t>
            </a:r>
          </a:p>
          <a:p>
            <a:r>
              <a:rPr lang="ru-RU" dirty="0"/>
              <a:t>Управление производством и контроль качества</a:t>
            </a:r>
          </a:p>
          <a:p>
            <a:r>
              <a:rPr lang="ru-RU" dirty="0"/>
              <a:t>Обработка медицинских данных</a:t>
            </a:r>
            <a:endParaRPr lang="en-US" dirty="0"/>
          </a:p>
          <a:p>
            <a:r>
              <a:rPr lang="ru-RU" dirty="0"/>
              <a:t>3</a:t>
            </a:r>
            <a:r>
              <a:rPr lang="en-US" dirty="0"/>
              <a:t>D</a:t>
            </a:r>
            <a:r>
              <a:rPr lang="ru-RU" dirty="0"/>
              <a:t> моделирование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Захват движения (</a:t>
            </a:r>
            <a:r>
              <a:rPr lang="en-US" dirty="0"/>
              <a:t>mocap)</a:t>
            </a:r>
            <a:endParaRPr lang="ru-RU" dirty="0"/>
          </a:p>
          <a:p>
            <a:r>
              <a:rPr lang="ru-RU" dirty="0"/>
              <a:t>Цифровое фото: </a:t>
            </a:r>
            <a:r>
              <a:rPr lang="en-US" dirty="0"/>
              <a:t>HDR, </a:t>
            </a:r>
            <a:r>
              <a:rPr lang="ru-RU" dirty="0"/>
              <a:t>Создание панорамных фотографий</a:t>
            </a:r>
          </a:p>
          <a:p>
            <a:r>
              <a:rPr lang="ru-RU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51BAF-8F06-48F4-AE3B-7A1D280398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81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498E-A8E8-4BD4-854D-953CBC9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37D-0CDA-44B1-9381-9B1F1B14D2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18</a:t>
            </a:fld>
            <a:endParaRPr lang="ru-RU"/>
          </a:p>
        </p:txBody>
      </p:sp>
      <p:pic>
        <p:nvPicPr>
          <p:cNvPr id="5" name="Picture 2" descr="Face Recognition ">
            <a:extLst>
              <a:ext uri="{FF2B5EF4-FFF2-40B4-BE49-F238E27FC236}">
                <a16:creationId xmlns:a16="http://schemas.microsoft.com/office/drawing/2014/main" id="{FBA16CAA-0F81-40C7-982D-FDA2CC2391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r="21074"/>
          <a:stretch/>
        </p:blipFill>
        <p:spPr bwMode="auto">
          <a:xfrm>
            <a:off x="1619672" y="1556792"/>
            <a:ext cx="6120680" cy="46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5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498E-A8E8-4BD4-854D-953CBC9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37D-0CDA-44B1-9381-9B1F1B14D2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19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F1BB64-F60F-47EA-B5F7-B7CC31AF3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556792"/>
            <a:ext cx="6000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B726DF-97D5-45EA-9FB5-EF804EAA46ED}"/>
              </a:ext>
            </a:extLst>
          </p:cNvPr>
          <p:cNvSpPr/>
          <p:nvPr/>
        </p:nvSpPr>
        <p:spPr>
          <a:xfrm>
            <a:off x="1043608" y="5566817"/>
            <a:ext cx="648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Gotham A"/>
              </a:rPr>
              <a:t>Нидерландец придумал систему распознавания морды соседского кота, чтобы пускать его домой</a:t>
            </a:r>
          </a:p>
          <a:p>
            <a:r>
              <a:rPr lang="en-US" dirty="0">
                <a:hlinkClick r:id="rId3"/>
              </a:rPr>
              <a:t>https://birdinflight.com/ru/novosti/20180301-facial-recognition-diy-pets-cats-dogs.html</a:t>
            </a:r>
            <a:endParaRPr lang="ru-RU" i="0" dirty="0">
              <a:solidFill>
                <a:srgbClr val="333333"/>
              </a:solidFill>
              <a:effectLst/>
              <a:latin typeface="Gotham A"/>
            </a:endParaRPr>
          </a:p>
        </p:txBody>
      </p:sp>
    </p:spTree>
    <p:extLst>
      <p:ext uri="{BB962C8B-B14F-4D97-AF65-F5344CB8AC3E}">
        <p14:creationId xmlns:p14="http://schemas.microsoft.com/office/powerpoint/2010/main" val="88216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345B-FB6E-47BB-B2F2-0D578553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-571500"/>
            <a:ext cx="7467600" cy="1143000"/>
          </a:xfrm>
        </p:spPr>
        <p:txBody>
          <a:bodyPr/>
          <a:lstStyle/>
          <a:p>
            <a:r>
              <a:rPr lang="ru-RU" dirty="0"/>
              <a:t>Разминка, найди кота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7210C-0A3D-4A29-87ED-C85C6560D5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0BC058-E647-4A69-A2F1-5795EA42B4B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72" y="467022"/>
            <a:ext cx="4608512" cy="639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21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498E-A8E8-4BD4-854D-953CBC9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37D-0CDA-44B1-9381-9B1F1B14D2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20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F956D-A3BC-4A07-9F87-A52AA3FF5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85" y="1916832"/>
            <a:ext cx="5944331" cy="2404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E26A85-2DCE-4B91-BFC9-24C778D889DA}"/>
              </a:ext>
            </a:extLst>
          </p:cNvPr>
          <p:cNvSpPr/>
          <p:nvPr/>
        </p:nvSpPr>
        <p:spPr>
          <a:xfrm>
            <a:off x="3275854" y="4780531"/>
            <a:ext cx="227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https://findclone.ru/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79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498E-A8E8-4BD4-854D-953CBC9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37D-0CDA-44B1-9381-9B1F1B14D2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21</a:t>
            </a:fld>
            <a:endParaRPr lang="ru-RU"/>
          </a:p>
        </p:txBody>
      </p:sp>
      <p:pic>
        <p:nvPicPr>
          <p:cNvPr id="8" name="Picture 6" descr="http://sstgroup.co.uk/wp-content/uploads/2012/03/Target_Path.jpg">
            <a:extLst>
              <a:ext uri="{FF2B5EF4-FFF2-40B4-BE49-F238E27FC236}">
                <a16:creationId xmlns:a16="http://schemas.microsoft.com/office/drawing/2014/main" id="{1CFEAE63-FFB4-4123-83CF-FD7D70E0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7638"/>
            <a:ext cx="5496545" cy="353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&lt;p&gt;This RetailNext heat map gives a different view of store traffic.&lt;/p&gt;">
            <a:extLst>
              <a:ext uri="{FF2B5EF4-FFF2-40B4-BE49-F238E27FC236}">
                <a16:creationId xmlns:a16="http://schemas.microsoft.com/office/drawing/2014/main" id="{1ECC6F99-FCF5-41C0-8E90-6DA2234D50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17" y="2300877"/>
            <a:ext cx="4550899" cy="34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F33988-9946-484C-B2F6-3DB4C8C318A8}"/>
              </a:ext>
            </a:extLst>
          </p:cNvPr>
          <p:cNvSpPr/>
          <p:nvPr/>
        </p:nvSpPr>
        <p:spPr>
          <a:xfrm>
            <a:off x="340025" y="6318586"/>
            <a:ext cx="8105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http://www.nytimes.com/2013/07/15/business/attention-shopper-stores-are-tracking-your-cell.html?_r=0</a:t>
            </a:r>
          </a:p>
        </p:txBody>
      </p:sp>
    </p:spTree>
    <p:extLst>
      <p:ext uri="{BB962C8B-B14F-4D97-AF65-F5344CB8AC3E}">
        <p14:creationId xmlns:p14="http://schemas.microsoft.com/office/powerpoint/2010/main" val="192041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498E-A8E8-4BD4-854D-953CBC9F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37D-0CDA-44B1-9381-9B1F1B14D2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22</a:t>
            </a:fld>
            <a:endParaRPr lang="ru-R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A99EA2-A9A7-4028-BA04-1B8E0BF7DA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0CCC90-3610-412D-84D3-1A6A8D61CF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46479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095D83-D243-49AC-B61B-BC0617FA30CD}"/>
              </a:ext>
            </a:extLst>
          </p:cNvPr>
          <p:cNvSpPr/>
          <p:nvPr/>
        </p:nvSpPr>
        <p:spPr>
          <a:xfrm>
            <a:off x="442190" y="6058704"/>
            <a:ext cx="7586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https://www.kaggle.com/c/understanding_cloud_organization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6EA5-1713-40C8-B413-C1CF5796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359DB-5263-44C4-B2A5-4A9194678C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23</a:t>
            </a:fld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DE31A31-02DD-468A-8A02-86E5F68B823C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32913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2009 – 2012 </a:t>
            </a:r>
          </a:p>
          <a:p>
            <a:pPr marL="0" indent="0">
              <a:buFont typeface="Wingdings"/>
              <a:buNone/>
            </a:pPr>
            <a:endParaRPr lang="en-US"/>
          </a:p>
          <a:p>
            <a:r>
              <a:rPr lang="en-US"/>
              <a:t>2012 – 2015</a:t>
            </a:r>
          </a:p>
          <a:p>
            <a:pPr marL="0" indent="0">
              <a:buFont typeface="Wingdings"/>
              <a:buNone/>
            </a:pPr>
            <a:endParaRPr lang="en-US"/>
          </a:p>
          <a:p>
            <a:r>
              <a:rPr lang="en-US"/>
              <a:t>2015 – …</a:t>
            </a:r>
          </a:p>
          <a:p>
            <a:endParaRPr lang="en-US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FC2291C-31C9-49D3-94EF-0552AF5C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6" y="2710294"/>
            <a:ext cx="3979728" cy="950572"/>
          </a:xfrm>
          <a:prstGeom prst="rect">
            <a:avLst/>
          </a:prstGeom>
        </p:spPr>
      </p:pic>
      <p:pic>
        <p:nvPicPr>
          <p:cNvPr id="7" name="Picture 4" descr="ÐÐ°ÑÑÐ¸Ð½ÐºÐ¸ Ð¿Ð¾ Ð·Ð°Ð¿ÑÐ¾ÑÑ recaptcha">
            <a:extLst>
              <a:ext uri="{FF2B5EF4-FFF2-40B4-BE49-F238E27FC236}">
                <a16:creationId xmlns:a16="http://schemas.microsoft.com/office/drawing/2014/main" id="{CAAEEB2D-E330-49F9-8402-1C16D7BD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96" y="1626545"/>
            <a:ext cx="2261669" cy="9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ÐÐ°ÑÑÐ¸Ð½ÐºÐ¸ Ð¿Ð¾ Ð·Ð°Ð¿ÑÐ¾ÑÑ recaptcha">
            <a:extLst>
              <a:ext uri="{FF2B5EF4-FFF2-40B4-BE49-F238E27FC236}">
                <a16:creationId xmlns:a16="http://schemas.microsoft.com/office/drawing/2014/main" id="{B0DC4A4E-BC10-4264-8FED-BF43C984D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83" y="1636249"/>
            <a:ext cx="1754421" cy="9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ÐÐ°ÑÑÐ¸Ð½ÐºÐ¸ Ð¿Ð¾ Ð·Ð°Ð¿ÑÐ¾ÑÑ recaptcha">
            <a:extLst>
              <a:ext uri="{FF2B5EF4-FFF2-40B4-BE49-F238E27FC236}">
                <a16:creationId xmlns:a16="http://schemas.microsoft.com/office/drawing/2014/main" id="{4FDECB74-0637-419B-8676-3903569A1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54" y="3878123"/>
            <a:ext cx="1425854" cy="216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ÐÐ¾ÑÐ¾Ð¶ÐµÐµ Ð¸Ð·Ð¾Ð±ÑÐ°Ð¶ÐµÐ½Ð¸Ðµ">
            <a:extLst>
              <a:ext uri="{FF2B5EF4-FFF2-40B4-BE49-F238E27FC236}">
                <a16:creationId xmlns:a16="http://schemas.microsoft.com/office/drawing/2014/main" id="{FAEA9985-8460-4111-96E6-3DE7F91B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50" y="3876819"/>
            <a:ext cx="1613641" cy="21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40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4B59-47EA-48C8-88E3-18B983F7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анализировать изображения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4C804-F4CE-42E1-BCCA-C60D587598F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F1864-B58A-4FA3-8EDC-9B75B1F15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24</a:t>
            </a:fld>
            <a:endParaRPr lang="ru-RU"/>
          </a:p>
        </p:txBody>
      </p:sp>
      <p:pic>
        <p:nvPicPr>
          <p:cNvPr id="5" name="Picture 8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E46284A7-692C-4F41-B64A-6F562AE24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50" y="4027799"/>
            <a:ext cx="3735198" cy="2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4F2D6B56-F297-437B-8D29-EF6A4382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31012"/>
            <a:ext cx="4424084" cy="24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4CC699B6-982F-488A-A013-2CCAF4EC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350" y="1924293"/>
            <a:ext cx="3735198" cy="21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ÐÐ°ÑÑÐ¸Ð½ÐºÐ¸ Ð¿Ð¾ Ð·Ð°Ð¿ÑÐ¾ÑÑ deepfake">
            <a:extLst>
              <a:ext uri="{FF2B5EF4-FFF2-40B4-BE49-F238E27FC236}">
                <a16:creationId xmlns:a16="http://schemas.microsoft.com/office/drawing/2014/main" id="{397DE1AE-F4BA-4B74-968B-D605929C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19559"/>
            <a:ext cx="4424086" cy="24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2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3A41-9907-4936-8DF2-6B3AE6E6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r>
              <a:rPr lang="ru-RU" dirty="0"/>
              <a:t>Цифровое представление изображения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3D04-3731-42B1-A4C7-35DDAFC9EA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16A17-22DD-42AE-A71E-99F74CE8F2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25</a:t>
            </a:fld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B6BE0CD-1373-4000-B82D-CA728CE1C0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891917"/>
              </p:ext>
            </p:extLst>
          </p:nvPr>
        </p:nvGraphicFramePr>
        <p:xfrm>
          <a:off x="445237" y="1626749"/>
          <a:ext cx="7931220" cy="4106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656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39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A933-4417-4049-AC00-D93399A8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/>
          <a:lstStyle/>
          <a:p>
            <a:r>
              <a:rPr lang="ru-RU" dirty="0"/>
              <a:t>Цветовое представление изображения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0757-8440-49B5-9204-BA8E636EF54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257800"/>
          </a:xfrm>
        </p:spPr>
        <p:txBody>
          <a:bodyPr>
            <a:normAutofit fontScale="92500"/>
          </a:bodyPr>
          <a:lstStyle/>
          <a:p>
            <a:r>
              <a:rPr lang="ru-RU" dirty="0"/>
              <a:t>Изображение – 3</a:t>
            </a:r>
            <a:r>
              <a:rPr lang="en-US" dirty="0"/>
              <a:t>D </a:t>
            </a:r>
            <a:r>
              <a:rPr lang="ru-RU" dirty="0"/>
              <a:t>матрица:</a:t>
            </a:r>
          </a:p>
          <a:p>
            <a:pPr marL="0" indent="0" algn="ctr">
              <a:buNone/>
            </a:pPr>
            <a:r>
              <a:rPr lang="ru-RU" dirty="0"/>
              <a:t>ширина Х высота Х число каналов</a:t>
            </a:r>
          </a:p>
          <a:p>
            <a:r>
              <a:rPr lang="ru-RU" dirty="0"/>
              <a:t>Каждый пиксел – вектор, в зависимости от цветовой модели может быть от 1 до 4 элементов (чаще всего 3), реже более вырожденные случаи. Число зависит от количества каналов в изображении.</a:t>
            </a:r>
          </a:p>
          <a:p>
            <a:r>
              <a:rPr lang="ru-RU" dirty="0"/>
              <a:t>Чаще всего каждый элемент это </a:t>
            </a:r>
            <a:r>
              <a:rPr lang="en-US" dirty="0"/>
              <a:t>uint8 (</a:t>
            </a:r>
            <a:r>
              <a:rPr lang="ru-RU" dirty="0"/>
              <a:t>0..255) – 8 бит на значение, реже встречаются </a:t>
            </a:r>
            <a:r>
              <a:rPr lang="en-US" dirty="0"/>
              <a:t>float</a:t>
            </a:r>
            <a:r>
              <a:rPr lang="ru-RU" dirty="0"/>
              <a:t> и другие (24 бита, 48 бита)</a:t>
            </a:r>
          </a:p>
          <a:p>
            <a:r>
              <a:rPr lang="ru-RU" dirty="0"/>
              <a:t>Канал изображения </a:t>
            </a:r>
            <a:r>
              <a:rPr lang="en-US" dirty="0"/>
              <a:t>– </a:t>
            </a:r>
            <a:r>
              <a:rPr lang="ru-RU" dirty="0"/>
              <a:t>строго одноканальное изображение, того же размера, что и изображение, в которое он включен, то есть </a:t>
            </a:r>
            <a:r>
              <a:rPr lang="en-US" dirty="0"/>
              <a:t>2D</a:t>
            </a:r>
            <a:r>
              <a:rPr lang="ru-RU" dirty="0"/>
              <a:t> матрица:</a:t>
            </a:r>
          </a:p>
          <a:p>
            <a:pPr marL="0" indent="0" algn="ctr">
              <a:buNone/>
            </a:pPr>
            <a:r>
              <a:rPr lang="ru-RU" dirty="0"/>
              <a:t>ширина Х высота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8FAA3-B0A6-4BAC-8699-9B98393724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4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90EA-0E11-42F7-8DFE-282403D7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CF69F-0B8E-4315-AC4C-6856B79E3C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043C8-92DB-4102-BA27-BCE71FBCC5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27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2F3E18-F5FA-47D9-8EDD-D4AE58CC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04828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5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FACC-9F2B-4FF8-BE4E-5E392AC9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RGB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C1A8-B312-468E-B083-17D5DDB480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28</a:t>
            </a:fld>
            <a:endParaRPr lang="ru-RU"/>
          </a:p>
        </p:txBody>
      </p:sp>
      <p:pic>
        <p:nvPicPr>
          <p:cNvPr id="2050" name="Picture 2" descr="Image result for main colors code">
            <a:extLst>
              <a:ext uri="{FF2B5EF4-FFF2-40B4-BE49-F238E27FC236}">
                <a16:creationId xmlns:a16="http://schemas.microsoft.com/office/drawing/2014/main" id="{464B77D1-6873-43CB-88DE-52C7D0068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8" y="1844824"/>
            <a:ext cx="7209583" cy="42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876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CF1E-3EE6-42C2-9153-5151954F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CMYK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D0D1-C654-4103-8BD7-A6A62C4FC6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EE546-1CAA-412F-ADB5-F9B982A600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29</a:t>
            </a:fld>
            <a:endParaRPr lang="ru-RU"/>
          </a:p>
        </p:txBody>
      </p:sp>
      <p:pic>
        <p:nvPicPr>
          <p:cNvPr id="4100" name="Picture 4" descr="Image result for cmyk">
            <a:extLst>
              <a:ext uri="{FF2B5EF4-FFF2-40B4-BE49-F238E27FC236}">
                <a16:creationId xmlns:a16="http://schemas.microsoft.com/office/drawing/2014/main" id="{44B46F73-5ADC-42BC-AC28-FD692ADB4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12" y="1530488"/>
            <a:ext cx="5013176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3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345B-FB6E-47BB-B2F2-0D578553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-571500"/>
            <a:ext cx="7467600" cy="1143000"/>
          </a:xfrm>
        </p:spPr>
        <p:txBody>
          <a:bodyPr/>
          <a:lstStyle/>
          <a:p>
            <a:r>
              <a:rPr lang="ru-RU" dirty="0"/>
              <a:t>Разминка, найди кота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7210C-0A3D-4A29-87ED-C85C6560D5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</a:t>
            </a:fld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0BC058-E647-4A69-A2F1-5795EA42B4B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72" y="467022"/>
            <a:ext cx="4608512" cy="639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6A8C02-D5F9-403D-B2A9-956A98F45A16}"/>
              </a:ext>
            </a:extLst>
          </p:cNvPr>
          <p:cNvSpPr/>
          <p:nvPr/>
        </p:nvSpPr>
        <p:spPr>
          <a:xfrm>
            <a:off x="3777444" y="2060848"/>
            <a:ext cx="1512168" cy="720080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42A0-68B2-4E1B-B851-2A8551C0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модель </a:t>
            </a:r>
            <a:r>
              <a:rPr lang="en-US" dirty="0"/>
              <a:t>HSB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3797-A562-40CD-9348-5EB45A67E5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E6D35-D993-4BC1-AA30-EDBC18AD27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30</a:t>
            </a:fld>
            <a:endParaRPr lang="ru-RU"/>
          </a:p>
        </p:txBody>
      </p:sp>
      <p:pic>
        <p:nvPicPr>
          <p:cNvPr id="6146" name="Picture 2" descr="Image result for hsb">
            <a:extLst>
              <a:ext uri="{FF2B5EF4-FFF2-40B4-BE49-F238E27FC236}">
                <a16:creationId xmlns:a16="http://schemas.microsoft.com/office/drawing/2014/main" id="{A62355D1-0E6B-4BB7-9215-E9603275C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00200"/>
            <a:ext cx="4666257" cy="466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3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8D4C-8382-43E9-A2DF-BB2687CC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мы с ними сталкиваемся?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F7969-7F12-4E7B-AC65-998A96E99C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320B4-23BC-4060-B54F-246677DDA6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31</a:t>
            </a:fld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89A10-8C9F-4D9A-B264-DCF5E58E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484784"/>
            <a:ext cx="65246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86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D7D0-5579-40BB-B648-090BCA8E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сколько цветовых моделей?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C103-1B5F-4B59-98CF-02982D7E00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DE139-9239-456B-BE6C-C30AA77BD7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32</a:t>
            </a:fld>
            <a:endParaRPr lang="ru-RU"/>
          </a:p>
        </p:txBody>
      </p:sp>
      <p:pic>
        <p:nvPicPr>
          <p:cNvPr id="5122" name="Picture 2" descr="Image result for cmyk and rgb on XYZ">
            <a:extLst>
              <a:ext uri="{FF2B5EF4-FFF2-40B4-BE49-F238E27FC236}">
                <a16:creationId xmlns:a16="http://schemas.microsoft.com/office/drawing/2014/main" id="{86F265E8-9CC4-4759-947C-8314F1CE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0961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53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EFD8-775E-46C0-A001-22B41B7B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Пакеты в 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AB4B-CB98-4BA0-BB50-8F3387374C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3.6+</a:t>
            </a:r>
          </a:p>
          <a:p>
            <a:r>
              <a:rPr lang="en-US" dirty="0"/>
              <a:t>NumPy – </a:t>
            </a:r>
            <a:r>
              <a:rPr lang="ru-RU" dirty="0"/>
              <a:t>библиотека с мат функциями, главное, что нам понадобиться – изображения в </a:t>
            </a:r>
            <a:r>
              <a:rPr lang="en-US" dirty="0"/>
              <a:t>OpenCV </a:t>
            </a:r>
            <a:r>
              <a:rPr lang="ru-RU" dirty="0"/>
              <a:t>представлены в виде </a:t>
            </a:r>
            <a:r>
              <a:rPr lang="en-US" dirty="0"/>
              <a:t>NumPy array</a:t>
            </a:r>
            <a:r>
              <a:rPr lang="ru-RU" dirty="0"/>
              <a:t>, то есть все операции будут выполняться с ними</a:t>
            </a:r>
            <a:endParaRPr lang="en-US" dirty="0"/>
          </a:p>
          <a:p>
            <a:r>
              <a:rPr lang="en-US" dirty="0"/>
              <a:t>OpenCV – </a:t>
            </a:r>
            <a:r>
              <a:rPr lang="ru-RU" dirty="0"/>
              <a:t>библиотека компьютерного зрения, содержит много функций для обработки изображений</a:t>
            </a:r>
          </a:p>
          <a:p>
            <a:pPr marL="0" indent="0">
              <a:buNone/>
            </a:pPr>
            <a:r>
              <a:rPr lang="ru-RU" dirty="0"/>
              <a:t>Могут пригодиться:</a:t>
            </a:r>
          </a:p>
          <a:p>
            <a:r>
              <a:rPr lang="en-US" dirty="0" err="1"/>
              <a:t>MatPlotLib</a:t>
            </a:r>
            <a:r>
              <a:rPr lang="en-US" dirty="0"/>
              <a:t> – </a:t>
            </a:r>
            <a:r>
              <a:rPr lang="ru-RU" dirty="0"/>
              <a:t>библиотека для построения графиков</a:t>
            </a:r>
          </a:p>
          <a:p>
            <a:r>
              <a:rPr lang="en-US" dirty="0" err="1"/>
              <a:t>Scikit</a:t>
            </a:r>
            <a:r>
              <a:rPr lang="en-US" dirty="0"/>
              <a:t>-learn – </a:t>
            </a:r>
            <a:r>
              <a:rPr lang="ru-RU" dirty="0"/>
              <a:t>библиотека с большим спектром методов, в основном про обработку разного рода данных</a:t>
            </a:r>
          </a:p>
          <a:p>
            <a:r>
              <a:rPr lang="en-US" dirty="0"/>
              <a:t>SciPy </a:t>
            </a:r>
            <a:r>
              <a:rPr lang="ru-RU" dirty="0"/>
              <a:t>– аналогично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91E2-4EEF-49FC-8168-D61210ED5B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91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5CDA-C5E2-46B6-BDE8-777D913A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на следующие занятие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A25F-724C-4FA5-A8A2-19F5693241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</a:t>
            </a:r>
            <a:r>
              <a:rPr lang="ru-RU" dirty="0"/>
              <a:t> Найти объект по цвету на изображении. преобразовать изображение в одну из </a:t>
            </a:r>
            <a:r>
              <a:rPr lang="en-US" dirty="0" err="1"/>
              <a:t>HSx</a:t>
            </a:r>
            <a:r>
              <a:rPr lang="en-US" dirty="0"/>
              <a:t> </a:t>
            </a:r>
            <a:r>
              <a:rPr lang="ru-RU" dirty="0"/>
              <a:t>цветовых моделей (</a:t>
            </a:r>
            <a:r>
              <a:rPr lang="en-US" dirty="0"/>
              <a:t>cv2.cvtColor)</a:t>
            </a:r>
            <a:r>
              <a:rPr lang="ru-RU" dirty="0"/>
              <a:t>, добавить на форму ползунок </a:t>
            </a:r>
            <a:r>
              <a:rPr lang="en-US" dirty="0"/>
              <a:t>(cv2.createTrackbar) </a:t>
            </a:r>
            <a:r>
              <a:rPr lang="ru-RU" dirty="0"/>
              <a:t>для порогов канала </a:t>
            </a:r>
            <a:r>
              <a:rPr lang="en-US" dirty="0"/>
              <a:t>Hue</a:t>
            </a:r>
            <a:r>
              <a:rPr lang="ru-RU" dirty="0"/>
              <a:t>, в зависимости от выставленных значений, оставлять только интересующий цвет (</a:t>
            </a:r>
            <a:r>
              <a:rPr lang="en-US" dirty="0"/>
              <a:t>cv2.threshold)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ru-RU" dirty="0"/>
              <a:t>Трекинг объекта по форме или цвету (красный мячик или квадрат). Необходимо получить видео с веб камеры, найти объект методами </a:t>
            </a:r>
            <a:r>
              <a:rPr lang="en-US" dirty="0"/>
              <a:t>OpenCV (</a:t>
            </a:r>
            <a:r>
              <a:rPr lang="ru-RU" dirty="0"/>
              <a:t>на основе первой части задания</a:t>
            </a:r>
            <a:r>
              <a:rPr lang="en-US" dirty="0"/>
              <a:t>)</a:t>
            </a:r>
            <a:r>
              <a:rPr lang="ru-RU" dirty="0"/>
              <a:t> и обвести его прямоугольником (</a:t>
            </a:r>
            <a:r>
              <a:rPr lang="en-US" dirty="0"/>
              <a:t>cv2.rectangle)</a:t>
            </a:r>
            <a:r>
              <a:rPr lang="ru-RU" dirty="0"/>
              <a:t>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07EB2-52FC-47D9-828B-7C0FDDA7A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79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1844824"/>
            <a:ext cx="7632848" cy="2736304"/>
          </a:xfrm>
        </p:spPr>
        <p:txBody>
          <a:bodyPr>
            <a:no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Контакты для связи: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+7 988 011-62-19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(telegram)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почта: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Alekseev.yeskela@gmail.com</a:t>
            </a:r>
            <a:endParaRPr lang="ru-RU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99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1DC3-DC0D-4353-A0F8-8AF126D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-90464"/>
            <a:ext cx="7467600" cy="1143000"/>
          </a:xfrm>
        </p:spPr>
        <p:txBody>
          <a:bodyPr/>
          <a:lstStyle/>
          <a:p>
            <a:r>
              <a:rPr lang="ru-RU" dirty="0"/>
              <a:t>Разминка, какого цвета?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7A75-BA24-479F-9D30-13FB206578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4</a:t>
            </a:fld>
            <a:endParaRPr lang="ru-RU"/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E2BC3772-5514-4430-85A6-D2504523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38" y="1503212"/>
            <a:ext cx="321667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4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1DC3-DC0D-4353-A0F8-8AF126D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40"/>
            <a:ext cx="8712968" cy="1143000"/>
          </a:xfrm>
        </p:spPr>
        <p:txBody>
          <a:bodyPr/>
          <a:lstStyle/>
          <a:p>
            <a:r>
              <a:rPr lang="ru-RU" dirty="0"/>
              <a:t>Разминка, павлины одного цвета или нет?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7A75-BA24-479F-9D30-13FB206578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5</a:t>
            </a:fld>
            <a:endParaRPr lang="ru-RU"/>
          </a:p>
        </p:txBody>
      </p:sp>
      <p:pic>
        <p:nvPicPr>
          <p:cNvPr id="6" name="Picture 2" descr="Павлин-мавлин">
            <a:extLst>
              <a:ext uri="{FF2B5EF4-FFF2-40B4-BE49-F238E27FC236}">
                <a16:creationId xmlns:a16="http://schemas.microsoft.com/office/drawing/2014/main" id="{4521EE02-3E1F-483B-BF10-A79CD324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7822" cy="47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1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1DC3-DC0D-4353-A0F8-8AF126D0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" y="-99392"/>
            <a:ext cx="8281416" cy="1143000"/>
          </a:xfrm>
        </p:spPr>
        <p:txBody>
          <a:bodyPr/>
          <a:lstStyle/>
          <a:p>
            <a:r>
              <a:rPr lang="ru-RU" dirty="0"/>
              <a:t>Разминка, А и В – одного цвета или нет?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7A75-BA24-479F-9D30-13FB206578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6</a:t>
            </a:fld>
            <a:endParaRPr lang="ru-RU"/>
          </a:p>
        </p:txBody>
      </p:sp>
      <p:pic>
        <p:nvPicPr>
          <p:cNvPr id="5" name="Picture 2402">
            <a:extLst>
              <a:ext uri="{FF2B5EF4-FFF2-40B4-BE49-F238E27FC236}">
                <a16:creationId xmlns:a16="http://schemas.microsoft.com/office/drawing/2014/main" id="{0B8CFB38-9E26-4D8F-9F7F-31DE423E91D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417639"/>
            <a:ext cx="6552727" cy="51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2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49E2-542B-4FFB-AF07-12810FB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BE71-A1F3-44C7-B980-2312DAFF9A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Первая лекция про изображения, что это, как и почему</a:t>
            </a:r>
            <a:endParaRPr lang="en-US" dirty="0"/>
          </a:p>
          <a:p>
            <a:r>
              <a:rPr lang="ru-RU" dirty="0"/>
              <a:t>Язык – </a:t>
            </a:r>
            <a:r>
              <a:rPr lang="en-US" dirty="0"/>
              <a:t>Python</a:t>
            </a:r>
          </a:p>
          <a:p>
            <a:r>
              <a:rPr lang="ru-RU" dirty="0"/>
              <a:t>Задание на следующее занятие – знакомство с классическими методами обработки изображений в </a:t>
            </a:r>
            <a:r>
              <a:rPr lang="en-US" dirty="0"/>
              <a:t>OpenCV</a:t>
            </a:r>
            <a:endParaRPr lang="ru-RU" dirty="0"/>
          </a:p>
          <a:p>
            <a:r>
              <a:rPr lang="ru-RU" dirty="0"/>
              <a:t>Код писать в соответствии с </a:t>
            </a:r>
            <a:r>
              <a:rPr lang="en-US" dirty="0"/>
              <a:t>PEP8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4B39-FA16-43D6-A348-E816E0D7DB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2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7D6C-AFDF-4756-A7D6-5E545D0A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471A6-645E-4B4E-B2F8-0ED787899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2" descr="https://tproger2.azureedge.net/wp-content/uploads/2016/07/Python.png">
            <a:extLst>
              <a:ext uri="{FF2B5EF4-FFF2-40B4-BE49-F238E27FC236}">
                <a16:creationId xmlns:a16="http://schemas.microsoft.com/office/drawing/2014/main" id="{9708167E-F1E9-4E26-8933-F68523BFD8D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143125"/>
            <a:ext cx="7334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9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7467600" cy="1143000"/>
          </a:xfrm>
        </p:spPr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4AFD7DF-275D-4362-92B1-655386778701}" type="slidenum">
              <a:rPr lang="ru-RU" smtClean="0"/>
              <a:t>9</a:t>
            </a:fld>
            <a:endParaRPr lang="ru-R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04AA13-7434-4AA6-B977-E6EF380863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Что такое изображение?</a:t>
            </a:r>
          </a:p>
          <a:p>
            <a:r>
              <a:rPr lang="ru-RU" dirty="0"/>
              <a:t>Типы изображений</a:t>
            </a:r>
            <a:endParaRPr lang="en-US" dirty="0"/>
          </a:p>
          <a:p>
            <a:r>
              <a:rPr lang="ru-RU" dirty="0"/>
              <a:t>Источники изображений</a:t>
            </a:r>
            <a:endParaRPr lang="en-US" dirty="0"/>
          </a:p>
          <a:p>
            <a:r>
              <a:rPr lang="ru-RU" dirty="0"/>
              <a:t>Зачем анализировать изображения?</a:t>
            </a:r>
          </a:p>
          <a:p>
            <a:r>
              <a:rPr lang="ru-RU" dirty="0"/>
              <a:t>Цветовые модели и каналы</a:t>
            </a:r>
          </a:p>
          <a:p>
            <a:r>
              <a:rPr lang="ru-RU" dirty="0"/>
              <a:t>Необходимые пакеты </a:t>
            </a:r>
            <a:r>
              <a:rPr lang="en-US" dirty="0"/>
              <a:t>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89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1659</TotalTime>
  <Words>923</Words>
  <Application>Microsoft Office PowerPoint</Application>
  <PresentationFormat>On-screen Show (4:3)</PresentationFormat>
  <Paragraphs>283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Schoolbook</vt:lpstr>
      <vt:lpstr>Gotham A</vt:lpstr>
      <vt:lpstr>Segoe UI</vt:lpstr>
      <vt:lpstr>Wingdings</vt:lpstr>
      <vt:lpstr>Wingdings 2</vt:lpstr>
      <vt:lpstr>Эркер</vt:lpstr>
      <vt:lpstr>Image processing</vt:lpstr>
      <vt:lpstr>Разминка, найди кота</vt:lpstr>
      <vt:lpstr>Разминка, найди кота</vt:lpstr>
      <vt:lpstr>Разминка, какого цвета?</vt:lpstr>
      <vt:lpstr>Разминка, павлины одного цвета или нет?</vt:lpstr>
      <vt:lpstr>Разминка, А и В – одного цвета или нет?</vt:lpstr>
      <vt:lpstr>TL;DR:</vt:lpstr>
      <vt:lpstr>Python?</vt:lpstr>
      <vt:lpstr>Agenda</vt:lpstr>
      <vt:lpstr>Что такое изображение?</vt:lpstr>
      <vt:lpstr>Типы изображений. Векторные изображения</vt:lpstr>
      <vt:lpstr>Типы изображений. Векторные изображения</vt:lpstr>
      <vt:lpstr>Типы изображений. Растровые изображения</vt:lpstr>
      <vt:lpstr>Типы изображений. Растровые изображения</vt:lpstr>
      <vt:lpstr>Источники изображений</vt:lpstr>
      <vt:lpstr>Зачем анализировать изображения?</vt:lpstr>
      <vt:lpstr>Зачем анализировать изображения?</vt:lpstr>
      <vt:lpstr>Зачем анализировать изображения</vt:lpstr>
      <vt:lpstr>Зачем анализировать изображения</vt:lpstr>
      <vt:lpstr>Зачем анализировать изображения</vt:lpstr>
      <vt:lpstr>Зачем анализировать изображения</vt:lpstr>
      <vt:lpstr>Зачем анализировать изображения</vt:lpstr>
      <vt:lpstr>Зачем анализировать изображения</vt:lpstr>
      <vt:lpstr>Зачем анализировать изображения</vt:lpstr>
      <vt:lpstr>Цифровое представление изображения</vt:lpstr>
      <vt:lpstr>Цветовое представление изображения</vt:lpstr>
      <vt:lpstr>Цветовая модель RGB</vt:lpstr>
      <vt:lpstr>Цветовая модель RGB</vt:lpstr>
      <vt:lpstr>Цветовая модель CMYK</vt:lpstr>
      <vt:lpstr>Цветовая модель HSB</vt:lpstr>
      <vt:lpstr>Где мы с ними сталкиваемся?</vt:lpstr>
      <vt:lpstr>А сколько цветовых моделей?</vt:lpstr>
      <vt:lpstr>Пакеты в Python</vt:lpstr>
      <vt:lpstr>Задание на следующие занятие</vt:lpstr>
      <vt:lpstr>Контакты для связи:  +7 988 011-62-19 (telegram) почта: Alekseev.yeskela@gmail.com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Prothet</dc:creator>
  <cp:lastModifiedBy>Алексей Алексеев</cp:lastModifiedBy>
  <cp:revision>34</cp:revision>
  <dcterms:created xsi:type="dcterms:W3CDTF">2017-02-28T22:17:51Z</dcterms:created>
  <dcterms:modified xsi:type="dcterms:W3CDTF">2019-09-05T07:22:02Z</dcterms:modified>
</cp:coreProperties>
</file>